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6" r:id="rId3"/>
    <p:sldId id="258" r:id="rId4"/>
    <p:sldId id="259" r:id="rId5"/>
    <p:sldId id="260" r:id="rId6"/>
    <p:sldId id="263" r:id="rId7"/>
    <p:sldId id="265" r:id="rId8"/>
    <p:sldId id="267" r:id="rId9"/>
    <p:sldId id="268" r:id="rId10"/>
    <p:sldId id="264" r:id="rId11"/>
    <p:sldId id="269" r:id="rId12"/>
    <p:sldId id="27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CBCA62B3-5508-4C95-B2F5-FCF03D370164}" type="datetimeFigureOut">
              <a:rPr lang="en-US" smtClean="0"/>
              <a:t>5/10/2024</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CD36956-CA72-419D-A2FF-7B8442297BD8}"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CA62B3-5508-4C95-B2F5-FCF03D370164}"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36956-CA72-419D-A2FF-7B8442297BD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CBCA62B3-5508-4C95-B2F5-FCF03D370164}" type="datetimeFigureOut">
              <a:rPr lang="en-US" smtClean="0"/>
              <a:t>5/10/2024</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CD36956-CA72-419D-A2FF-7B8442297BD8}"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BCA62B3-5508-4C95-B2F5-FCF03D370164}"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ACD36956-CA72-419D-A2FF-7B8442297BD8}"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BCA62B3-5508-4C95-B2F5-FCF03D370164}" type="datetimeFigureOut">
              <a:rPr lang="en-US" smtClean="0"/>
              <a:t>5/10/2024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ACD36956-CA72-419D-A2FF-7B8442297BD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BCA62B3-5508-4C95-B2F5-FCF03D370164}" type="datetimeFigureOut">
              <a:rPr lang="en-US" smtClean="0"/>
              <a:t>5/10/2024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D36956-CA72-419D-A2FF-7B8442297BD8}"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CA62B3-5508-4C95-B2F5-FCF03D370164}" type="datetimeFigureOut">
              <a:rPr lang="en-US" smtClean="0"/>
              <a:t>5/10/2024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D36956-CA72-419D-A2FF-7B8442297BD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CBCA62B3-5508-4C95-B2F5-FCF03D370164}" type="datetimeFigureOut">
              <a:rPr lang="en-US" smtClean="0"/>
              <a:t>5/10/2024</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CD36956-CA72-419D-A2FF-7B8442297BD8}"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CBCA62B3-5508-4C95-B2F5-FCF03D370164}" type="datetimeFigureOut">
              <a:rPr lang="en-US" smtClean="0"/>
              <a:t>5/10/2024</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CD36956-CA72-419D-A2FF-7B8442297BD8}"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CA62B3-5508-4C95-B2F5-FCF03D370164}"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36956-CA72-419D-A2FF-7B8442297BD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CA62B3-5508-4C95-B2F5-FCF03D370164}"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36956-CA72-419D-A2FF-7B8442297BD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CBCA62B3-5508-4C95-B2F5-FCF03D370164}" type="datetimeFigureOut">
              <a:rPr lang="en-US" smtClean="0"/>
              <a:t>5/10/2024</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CD36956-CA72-419D-A2FF-7B8442297BD8}"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153400" cy="4572000"/>
          </a:xfrm>
        </p:spPr>
        <p:txBody>
          <a:bodyPr>
            <a:normAutofit fontScale="90000"/>
          </a:bodyPr>
          <a:lstStyle/>
          <a:p>
            <a:pPr algn="ctr"/>
            <a:r>
              <a:rPr lang="en-US" sz="8000" dirty="0">
                <a:solidFill>
                  <a:srgbClr val="FFC000"/>
                </a:solidFill>
              </a:rPr>
              <a:t>WELCOME </a:t>
            </a:r>
            <a:br>
              <a:rPr lang="en-US" sz="8000" dirty="0">
                <a:solidFill>
                  <a:srgbClr val="FFC000"/>
                </a:solidFill>
              </a:rPr>
            </a:br>
            <a:r>
              <a:rPr lang="en-US" sz="8000" dirty="0">
                <a:solidFill>
                  <a:srgbClr val="FFC000"/>
                </a:solidFill>
              </a:rPr>
              <a:t>TO </a:t>
            </a:r>
            <a:br>
              <a:rPr lang="en-US" sz="8000" dirty="0">
                <a:solidFill>
                  <a:srgbClr val="FFC000"/>
                </a:solidFill>
              </a:rPr>
            </a:br>
            <a:r>
              <a:rPr lang="en-US" sz="8000" dirty="0">
                <a:solidFill>
                  <a:srgbClr val="FFC000"/>
                </a:solidFill>
              </a:rPr>
              <a:t>ALL</a:t>
            </a:r>
            <a:br>
              <a:rPr lang="en-US" sz="8000" dirty="0"/>
            </a:br>
            <a:endParaRPr lang="en-US" sz="8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0"/>
            <a:ext cx="8229600" cy="2209800"/>
          </a:xfrm>
        </p:spPr>
        <p:txBody>
          <a:bodyPr>
            <a:normAutofit/>
          </a:bodyPr>
          <a:lstStyle/>
          <a:p>
            <a:pPr algn="l"/>
            <a:r>
              <a:rPr lang="en-US" sz="6000" dirty="0">
                <a:solidFill>
                  <a:srgbClr val="FFC000"/>
                </a:solidFill>
              </a:rPr>
              <a:t>THE DRAIN THEORY</a:t>
            </a:r>
          </a:p>
        </p:txBody>
      </p:sp>
      <p:sp>
        <p:nvSpPr>
          <p:cNvPr id="3" name="Subtitle 2"/>
          <p:cNvSpPr>
            <a:spLocks noGrp="1"/>
          </p:cNvSpPr>
          <p:nvPr>
            <p:ph type="subTitle" idx="1"/>
          </p:nvPr>
        </p:nvSpPr>
        <p:spPr>
          <a:xfrm>
            <a:off x="381000" y="2819400"/>
            <a:ext cx="8312834" cy="2209800"/>
          </a:xfrm>
        </p:spPr>
        <p:txBody>
          <a:bodyPr>
            <a:normAutofit lnSpcReduction="10000"/>
          </a:bodyPr>
          <a:lstStyle/>
          <a:p>
            <a:pPr algn="l"/>
            <a:r>
              <a:rPr lang="en-US" dirty="0">
                <a:solidFill>
                  <a:schemeClr val="accent5">
                    <a:lumMod val="20000"/>
                    <a:lumOff val="80000"/>
                  </a:schemeClr>
                </a:solidFill>
              </a:rPr>
              <a:t>OR </a:t>
            </a:r>
          </a:p>
          <a:p>
            <a:pPr algn="l"/>
            <a:r>
              <a:rPr lang="en-US" sz="6000" dirty="0">
                <a:solidFill>
                  <a:srgbClr val="FFC000"/>
                </a:solidFill>
              </a:rPr>
              <a:t>ECONOMIC DRAIN OF INDIA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solidFill>
                  <a:srgbClr val="FFC000"/>
                </a:solidFill>
              </a:rPr>
              <a:t>MEANING</a:t>
            </a:r>
          </a:p>
        </p:txBody>
      </p:sp>
      <p:sp>
        <p:nvSpPr>
          <p:cNvPr id="3" name="Content Placeholder 2"/>
          <p:cNvSpPr>
            <a:spLocks noGrp="1"/>
          </p:cNvSpPr>
          <p:nvPr>
            <p:ph idx="1"/>
          </p:nvPr>
        </p:nvSpPr>
        <p:spPr/>
        <p:txBody>
          <a:bodyPr/>
          <a:lstStyle/>
          <a:p>
            <a:pPr>
              <a:buNone/>
            </a:pPr>
            <a:r>
              <a:rPr lang="en-US" dirty="0"/>
              <a:t> The Drain of Wealth Theory was a concept developed by Indian nationalist thinkers to explain the economic exploitation and impoverishment of India under British colonial rule. It highlighted the transfer of wealth, resources, and commodities from India to England without commensurate benefits for India.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153400" cy="1447800"/>
          </a:xfrm>
        </p:spPr>
        <p:txBody>
          <a:bodyPr>
            <a:noAutofit/>
          </a:bodyPr>
          <a:lstStyle/>
          <a:p>
            <a:pPr algn="l"/>
            <a:r>
              <a:rPr lang="en-US" sz="4800" dirty="0">
                <a:solidFill>
                  <a:srgbClr val="FFC000"/>
                </a:solidFill>
              </a:rPr>
              <a:t>WHO WROTE ECONOMIC DRAIN OF INDIA </a:t>
            </a:r>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r>
              <a:rPr lang="en-US" sz="3600" dirty="0" err="1">
                <a:solidFill>
                  <a:srgbClr val="FFC000"/>
                </a:solidFill>
              </a:rPr>
              <a:t>Dadabhai</a:t>
            </a:r>
            <a:r>
              <a:rPr lang="en-US" sz="3600" dirty="0">
                <a:solidFill>
                  <a:srgbClr val="FFC000"/>
                </a:solidFill>
              </a:rPr>
              <a:t> </a:t>
            </a:r>
            <a:r>
              <a:rPr lang="en-US" sz="3600" dirty="0" err="1">
                <a:solidFill>
                  <a:srgbClr val="FFC000"/>
                </a:solidFill>
              </a:rPr>
              <a:t>Naoroji's</a:t>
            </a:r>
            <a:r>
              <a:rPr lang="en-US" sz="3600" dirty="0"/>
              <a:t> mentioned the concept of drain of wealth from India during British rule in his book Poverty and Un-British Rule in India. He made an estimate of drain which was around Rs 8 million.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524000"/>
          </a:xfrm>
        </p:spPr>
        <p:txBody>
          <a:bodyPr>
            <a:noAutofit/>
          </a:bodyPr>
          <a:lstStyle/>
          <a:p>
            <a:pPr algn="l"/>
            <a:r>
              <a:rPr lang="en-US" sz="3600" b="1" dirty="0">
                <a:solidFill>
                  <a:srgbClr val="FFC000"/>
                </a:solidFill>
              </a:rPr>
              <a:t>Drain of Wealth Theory – Process</a:t>
            </a:r>
            <a:br>
              <a:rPr lang="en-US" sz="3600" b="1" dirty="0">
                <a:solidFill>
                  <a:srgbClr val="FFC000"/>
                </a:solidFill>
              </a:rPr>
            </a:br>
            <a:endParaRPr lang="en-US" sz="3600" dirty="0">
              <a:solidFill>
                <a:srgbClr val="FFC000"/>
              </a:solidFill>
            </a:endParaRPr>
          </a:p>
        </p:txBody>
      </p:sp>
      <p:sp>
        <p:nvSpPr>
          <p:cNvPr id="3" name="Content Placeholder 2"/>
          <p:cNvSpPr>
            <a:spLocks noGrp="1"/>
          </p:cNvSpPr>
          <p:nvPr>
            <p:ph idx="1"/>
          </p:nvPr>
        </p:nvSpPr>
        <p:spPr>
          <a:xfrm>
            <a:off x="457200" y="1752599"/>
            <a:ext cx="8229600" cy="4419917"/>
          </a:xfrm>
        </p:spPr>
        <p:txBody>
          <a:bodyPr>
            <a:normAutofit/>
          </a:bodyPr>
          <a:lstStyle/>
          <a:p>
            <a:pPr>
              <a:buNone/>
            </a:pPr>
            <a:endParaRPr lang="en-US" b="1" dirty="0"/>
          </a:p>
          <a:p>
            <a:pPr>
              <a:buNone/>
            </a:pPr>
            <a:r>
              <a:rPr lang="en-US" b="1" dirty="0"/>
              <a:t>                                                                         </a:t>
            </a:r>
          </a:p>
          <a:p>
            <a:pPr>
              <a:buNone/>
            </a:pPr>
            <a:br>
              <a:rPr lang="en-US" dirty="0"/>
            </a:br>
            <a:endParaRPr lang="en-US" dirty="0"/>
          </a:p>
        </p:txBody>
      </p:sp>
      <p:sp>
        <p:nvSpPr>
          <p:cNvPr id="4" name="Rectangle 3"/>
          <p:cNvSpPr/>
          <p:nvPr/>
        </p:nvSpPr>
        <p:spPr>
          <a:xfrm>
            <a:off x="457200" y="2133600"/>
            <a:ext cx="7696200" cy="3970318"/>
          </a:xfrm>
          <a:prstGeom prst="rect">
            <a:avLst/>
          </a:prstGeom>
        </p:spPr>
        <p:txBody>
          <a:bodyPr wrap="square">
            <a:spAutoFit/>
          </a:bodyPr>
          <a:lstStyle/>
          <a:p>
            <a:r>
              <a:rPr lang="en-US" sz="2800" b="1" dirty="0">
                <a:solidFill>
                  <a:srgbClr val="FFC000"/>
                </a:solidFill>
              </a:rPr>
              <a:t>Revenue utilization</a:t>
            </a:r>
            <a:r>
              <a:rPr lang="en-US" sz="2800" b="1" dirty="0"/>
              <a:t>:</a:t>
            </a:r>
            <a:r>
              <a:rPr lang="en-US" sz="2800" dirty="0"/>
              <a:t> The revenues collected from India were used to pay the salaries and pensions of British civil and military officials working in India, cover the interest on loans taken by the Indian government, and generate profits for British capitalists operating in India. This utilization of funds resulted in money being extracted from India and benefiting British interests.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FFC000"/>
                </a:solidFill>
              </a:rPr>
              <a:t>Drain of Wealth Theory – Process</a:t>
            </a:r>
            <a:br>
              <a:rPr lang="en-US" sz="3600" b="1" dirty="0"/>
            </a:br>
            <a:endParaRPr lang="en-US" sz="3600" dirty="0"/>
          </a:p>
        </p:txBody>
      </p:sp>
      <p:sp>
        <p:nvSpPr>
          <p:cNvPr id="3" name="Content Placeholder 2"/>
          <p:cNvSpPr>
            <a:spLocks noGrp="1"/>
          </p:cNvSpPr>
          <p:nvPr>
            <p:ph idx="1"/>
          </p:nvPr>
        </p:nvSpPr>
        <p:spPr/>
        <p:txBody>
          <a:bodyPr>
            <a:normAutofit fontScale="92500"/>
          </a:bodyPr>
          <a:lstStyle/>
          <a:p>
            <a:r>
              <a:rPr lang="en-US" sz="3600" b="1" dirty="0">
                <a:solidFill>
                  <a:srgbClr val="FFC000"/>
                </a:solidFill>
              </a:rPr>
              <a:t>Trade imbalances</a:t>
            </a:r>
            <a:r>
              <a:rPr lang="en-US" sz="3600" b="1" dirty="0"/>
              <a:t>:</a:t>
            </a:r>
            <a:r>
              <a:rPr lang="en-US" sz="3600" dirty="0"/>
              <a:t> The drain of wealth was reflected in the trade imbalance between India and England. India consistently experienced an excess of exports over imports, meaning India did not receive sufficient economic or material benefits in return for its exports.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FFC000"/>
                </a:solidFill>
              </a:rPr>
              <a:t>Drain of Wealth Theory – Process</a:t>
            </a:r>
            <a:br>
              <a:rPr lang="en-US" sz="3600" b="1" dirty="0">
                <a:solidFill>
                  <a:srgbClr val="FFC000"/>
                </a:solidFill>
              </a:rPr>
            </a:br>
            <a:endParaRPr lang="en-US" sz="3600" dirty="0"/>
          </a:p>
        </p:txBody>
      </p:sp>
      <p:sp>
        <p:nvSpPr>
          <p:cNvPr id="3" name="Content Placeholder 2"/>
          <p:cNvSpPr>
            <a:spLocks noGrp="1"/>
          </p:cNvSpPr>
          <p:nvPr>
            <p:ph idx="1"/>
          </p:nvPr>
        </p:nvSpPr>
        <p:spPr/>
        <p:txBody>
          <a:bodyPr/>
          <a:lstStyle/>
          <a:p>
            <a:r>
              <a:rPr lang="en-US" b="1" dirty="0">
                <a:solidFill>
                  <a:srgbClr val="FFC000"/>
                </a:solidFill>
              </a:rPr>
              <a:t>Remittances to England</a:t>
            </a:r>
            <a:r>
              <a:rPr lang="en-US" b="1" dirty="0"/>
              <a:t>: </a:t>
            </a:r>
            <a:r>
              <a:rPr lang="en-US" dirty="0"/>
              <a:t>European employees in India sent remittances back to England to support their families and educate their children. This practice was a characteristic of the colonial system and contributed to the outflow of wealth from India.</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FFC000"/>
                </a:solidFill>
              </a:rPr>
              <a:t>Drain of Wealth Theory – Process</a:t>
            </a:r>
            <a:br>
              <a:rPr lang="en-US" sz="3600" b="1" dirty="0">
                <a:solidFill>
                  <a:srgbClr val="FFC000"/>
                </a:solidFill>
              </a:rPr>
            </a:br>
            <a:endParaRPr lang="en-US" sz="3600" dirty="0"/>
          </a:p>
        </p:txBody>
      </p:sp>
      <p:sp>
        <p:nvSpPr>
          <p:cNvPr id="3" name="Content Placeholder 2"/>
          <p:cNvSpPr>
            <a:spLocks noGrp="1"/>
          </p:cNvSpPr>
          <p:nvPr>
            <p:ph idx="1"/>
          </p:nvPr>
        </p:nvSpPr>
        <p:spPr/>
        <p:txBody>
          <a:bodyPr/>
          <a:lstStyle/>
          <a:p>
            <a:r>
              <a:rPr lang="en-US" b="1" dirty="0">
                <a:solidFill>
                  <a:srgbClr val="FFC000"/>
                </a:solidFill>
              </a:rPr>
              <a:t>Purchase of British goods</a:t>
            </a:r>
            <a:r>
              <a:rPr lang="en-US" b="1" dirty="0"/>
              <a:t>:</a:t>
            </a:r>
            <a:r>
              <a:rPr lang="en-US" dirty="0"/>
              <a:t> Remittances were also used to purchase British goods desired by British employees in India, further contributing to the drain of wealth.</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srgbClr val="FFC000"/>
                </a:solidFill>
              </a:rPr>
              <a:t>Drain of Wealth Theory – Process</a:t>
            </a:r>
            <a:br>
              <a:rPr lang="en-US" sz="4800" b="1" dirty="0">
                <a:solidFill>
                  <a:srgbClr val="FFC000"/>
                </a:solidFill>
              </a:rPr>
            </a:br>
            <a:endParaRPr lang="en-US" dirty="0"/>
          </a:p>
        </p:txBody>
      </p:sp>
      <p:sp>
        <p:nvSpPr>
          <p:cNvPr id="3" name="Content Placeholder 2"/>
          <p:cNvSpPr>
            <a:spLocks noGrp="1"/>
          </p:cNvSpPr>
          <p:nvPr>
            <p:ph idx="1"/>
          </p:nvPr>
        </p:nvSpPr>
        <p:spPr/>
        <p:txBody>
          <a:bodyPr/>
          <a:lstStyle/>
          <a:p>
            <a:r>
              <a:rPr lang="en-US" b="1" dirty="0"/>
              <a:t>Government purchases:</a:t>
            </a:r>
            <a:r>
              <a:rPr lang="en-US" dirty="0"/>
              <a:t> The Indian government made purchases of stores and goods from Great Britain, adding to the outflow of wealth from India.</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srgbClr val="FFC000"/>
                </a:solidFill>
              </a:rPr>
              <a:t>Drain of Wealth Theory – Process</a:t>
            </a:r>
            <a:br>
              <a:rPr lang="en-US" sz="4800" b="1" dirty="0">
                <a:solidFill>
                  <a:srgbClr val="FFC000"/>
                </a:solidFill>
              </a:rPr>
            </a:br>
            <a:endParaRPr lang="en-US" dirty="0"/>
          </a:p>
        </p:txBody>
      </p:sp>
      <p:sp>
        <p:nvSpPr>
          <p:cNvPr id="3" name="Content Placeholder 2"/>
          <p:cNvSpPr>
            <a:spLocks noGrp="1"/>
          </p:cNvSpPr>
          <p:nvPr>
            <p:ph idx="1"/>
          </p:nvPr>
        </p:nvSpPr>
        <p:spPr/>
        <p:txBody>
          <a:bodyPr/>
          <a:lstStyle/>
          <a:p>
            <a:endParaRPr lang="en-US" dirty="0"/>
          </a:p>
          <a:p>
            <a:endParaRPr lang="en-US" dirty="0"/>
          </a:p>
        </p:txBody>
      </p:sp>
      <p:sp>
        <p:nvSpPr>
          <p:cNvPr id="4" name="Rectangle 3"/>
          <p:cNvSpPr/>
          <p:nvPr/>
        </p:nvSpPr>
        <p:spPr>
          <a:xfrm>
            <a:off x="609600" y="2362200"/>
            <a:ext cx="7620000" cy="3539430"/>
          </a:xfrm>
          <a:prstGeom prst="rect">
            <a:avLst/>
          </a:prstGeom>
        </p:spPr>
        <p:txBody>
          <a:bodyPr wrap="square">
            <a:spAutoFit/>
          </a:bodyPr>
          <a:lstStyle/>
          <a:p>
            <a:r>
              <a:rPr lang="en-US" sz="3200" b="1" dirty="0">
                <a:solidFill>
                  <a:srgbClr val="FFC000"/>
                </a:solidFill>
              </a:rPr>
              <a:t>Interest charges on public debt:</a:t>
            </a:r>
            <a:r>
              <a:rPr lang="en-US" sz="3200" dirty="0">
                <a:solidFill>
                  <a:srgbClr val="FFC000"/>
                </a:solidFill>
              </a:rPr>
              <a:t> </a:t>
            </a:r>
            <a:r>
              <a:rPr lang="en-US" sz="3200" dirty="0"/>
              <a:t>India paid interest charges on public debt held in Britain, excluding interest payments on loans related to productive works such as railways. These interest payments further contributed to the drain of wealth.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FFC000"/>
                </a:solidFill>
              </a:rPr>
              <a:t>Drain of Wealth Theory – Process</a:t>
            </a:r>
            <a:br>
              <a:rPr lang="en-US" sz="3600" b="1" dirty="0">
                <a:solidFill>
                  <a:srgbClr val="FFC000"/>
                </a:solidFill>
              </a:rPr>
            </a:br>
            <a:endParaRPr lang="en-US" sz="3600" dirty="0"/>
          </a:p>
        </p:txBody>
      </p:sp>
      <p:sp>
        <p:nvSpPr>
          <p:cNvPr id="3" name="Content Placeholder 2"/>
          <p:cNvSpPr>
            <a:spLocks noGrp="1"/>
          </p:cNvSpPr>
          <p:nvPr>
            <p:ph idx="1"/>
          </p:nvPr>
        </p:nvSpPr>
        <p:spPr/>
        <p:txBody>
          <a:bodyPr/>
          <a:lstStyle/>
          <a:p>
            <a:r>
              <a:rPr lang="en-US" b="1" dirty="0">
                <a:solidFill>
                  <a:srgbClr val="FFC000"/>
                </a:solidFill>
              </a:rPr>
              <a:t>Accumulation of private fortunes</a:t>
            </a:r>
            <a:r>
              <a:rPr lang="en-US" b="1" dirty="0"/>
              <a:t>: </a:t>
            </a:r>
            <a:r>
              <a:rPr lang="en-US" dirty="0"/>
              <a:t> Company officials amassed private fortunes through illegal gifts and perquisites received from Indian princes and residents of Bengal. This wealth accumulation by British servants of the East India Company drained resources from India.</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2743200"/>
          </a:xfrm>
        </p:spPr>
        <p:txBody>
          <a:bodyPr>
            <a:normAutofit/>
          </a:bodyPr>
          <a:lstStyle/>
          <a:p>
            <a:r>
              <a:rPr lang="en-US" sz="9600" dirty="0">
                <a:solidFill>
                  <a:srgbClr val="FFC000"/>
                </a:solidFill>
              </a:rPr>
              <a:t>THANKS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50</TotalTime>
  <Words>91</Words>
  <Application>Microsoft Office PowerPoint</Application>
  <PresentationFormat>On-screen Show (4:3)</PresentationFormat>
  <Paragraphs>28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Foundry</vt:lpstr>
      <vt:lpstr>WELCOME  TO  ALL </vt:lpstr>
      <vt:lpstr>THE DRAIN THEORY</vt:lpstr>
      <vt:lpstr>MEANING</vt:lpstr>
      <vt:lpstr>WHO WROTE ECONOMIC DRAIN OF INDIA </vt:lpstr>
      <vt:lpstr>Drain of Wealth Theory – Process </vt:lpstr>
      <vt:lpstr>Drain of Wealth Theory – Process </vt:lpstr>
      <vt:lpstr>Drain of Wealth Theory – Process </vt:lpstr>
      <vt:lpstr>Drain of Wealth Theory – Process </vt:lpstr>
      <vt:lpstr>Drain of Wealth Theory – Process </vt:lpstr>
      <vt:lpstr>Drain of Wealth Theory – Process </vt:lpstr>
      <vt:lpstr>Drain of Wealth Theory – Process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ALL</dc:title>
  <dc:creator>library pc5</dc:creator>
  <cp:lastModifiedBy>mkaurboparai1@gmail.com</cp:lastModifiedBy>
  <cp:revision>8</cp:revision>
  <dcterms:created xsi:type="dcterms:W3CDTF">2024-05-07T09:38:36Z</dcterms:created>
  <dcterms:modified xsi:type="dcterms:W3CDTF">2024-05-10T08:00:13Z</dcterms:modified>
</cp:coreProperties>
</file>